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8" r:id="rId3"/>
    <p:sldId id="271" r:id="rId4"/>
    <p:sldId id="272" r:id="rId5"/>
    <p:sldId id="275" r:id="rId6"/>
    <p:sldId id="257" r:id="rId7"/>
    <p:sldId id="258" r:id="rId8"/>
    <p:sldId id="259" r:id="rId9"/>
    <p:sldId id="262" r:id="rId10"/>
    <p:sldId id="263" r:id="rId11"/>
    <p:sldId id="264" r:id="rId12"/>
    <p:sldId id="265" r:id="rId13"/>
    <p:sldId id="266" r:id="rId14"/>
    <p:sldId id="260" r:id="rId15"/>
    <p:sldId id="273" r:id="rId16"/>
    <p:sldId id="274" r:id="rId17"/>
    <p:sldId id="267" r:id="rId1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97"/>
  </p:normalViewPr>
  <p:slideViewPr>
    <p:cSldViewPr>
      <p:cViewPr varScale="1">
        <p:scale>
          <a:sx n="85" d="100"/>
          <a:sy n="85" d="100"/>
        </p:scale>
        <p:origin x="21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9D1DB54D-5589-4FC1-97AE-C24C5832D288}" type="datetimeFigureOut">
              <a:rPr lang="en-US" smtClean="0"/>
              <a:t>2/8/18</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AF4BE919-B5C8-4920-BC9D-572481A43E58}" type="slidenum">
              <a:rPr lang="en-US" smtClean="0"/>
              <a:t>‹#›</a:t>
            </a:fld>
            <a:endParaRPr lang="en-US"/>
          </a:p>
        </p:txBody>
      </p:sp>
    </p:spTree>
    <p:extLst>
      <p:ext uri="{BB962C8B-B14F-4D97-AF65-F5344CB8AC3E}">
        <p14:creationId xmlns:p14="http://schemas.microsoft.com/office/powerpoint/2010/main" val="59354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9BD71323-8F1D-44C6-A5D9-F39B8BD9A9FC}" type="datetimeFigureOut">
              <a:rPr lang="en-US" smtClean="0"/>
              <a:t>2/8/18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0CD60375-DC07-4852-BBE1-DB09F3AE3113}" type="slidenum">
              <a:rPr lang="en-US" smtClean="0"/>
              <a:t>‹#›</a:t>
            </a:fld>
            <a:endParaRPr lang="en-US"/>
          </a:p>
        </p:txBody>
      </p:sp>
    </p:spTree>
    <p:extLst>
      <p:ext uri="{BB962C8B-B14F-4D97-AF65-F5344CB8AC3E}">
        <p14:creationId xmlns:p14="http://schemas.microsoft.com/office/powerpoint/2010/main" val="199832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641850" cy="3481387"/>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9E3972D0-32B3-4FA3-B6AA-3E6C36C157C8}" type="slidenum">
              <a:rPr lang="en-US" smtClean="0"/>
              <a:t>2</a:t>
            </a:fld>
            <a:endParaRPr lang="en-US"/>
          </a:p>
        </p:txBody>
      </p:sp>
    </p:spTree>
    <p:extLst>
      <p:ext uri="{BB962C8B-B14F-4D97-AF65-F5344CB8AC3E}">
        <p14:creationId xmlns:p14="http://schemas.microsoft.com/office/powerpoint/2010/main" val="183004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b="1" dirty="0"/>
          </a:p>
          <a:p>
            <a:r>
              <a:rPr lang="en-US" sz="1400" dirty="0"/>
              <a:t>The committee chose to first address  what we perceived as the most urgent issue, the state mandated core requirements.  This was done by developing “perspectives” for gen </a:t>
            </a:r>
            <a:r>
              <a:rPr lang="en-US" sz="1400" dirty="0" err="1"/>
              <a:t>ed</a:t>
            </a:r>
            <a:r>
              <a:rPr lang="en-US" sz="1400" dirty="0"/>
              <a:t> requirements that are consistent with (anticipated) State requirements. </a:t>
            </a:r>
          </a:p>
          <a:p>
            <a:endParaRPr lang="en-US" sz="1400" dirty="0"/>
          </a:p>
          <a:p>
            <a:r>
              <a:rPr lang="en-US" sz="1400" dirty="0"/>
              <a:t>We worked other elements of our charge into the development of the proposed changes.  </a:t>
            </a:r>
          </a:p>
          <a:p>
            <a:endParaRPr lang="en-US" sz="1400" dirty="0"/>
          </a:p>
          <a:p>
            <a:r>
              <a:rPr lang="en-US" sz="1400" dirty="0"/>
              <a:t>Throughout the process, the committee tried to maintain the spirit of the work of the Action Team 1, Blueprint Team 1, and Next Steps Team 6 while adhering to State requirements as we currently anticipate them.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E3972D0-32B3-4FA3-B6AA-3E6C36C157C8}" type="slidenum">
              <a:rPr lang="en-US" smtClean="0"/>
              <a:t>3</a:t>
            </a:fld>
            <a:endParaRPr lang="en-US"/>
          </a:p>
        </p:txBody>
      </p:sp>
    </p:spTree>
    <p:extLst>
      <p:ext uri="{BB962C8B-B14F-4D97-AF65-F5344CB8AC3E}">
        <p14:creationId xmlns:p14="http://schemas.microsoft.com/office/powerpoint/2010/main" val="3201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3BEBB10-B10A-4754-B191-DED210BE8259}" type="datetimeFigureOut">
              <a:rPr lang="en-US" smtClean="0"/>
              <a:t>2/8/18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A3E3BB7-FDD3-43EF-A2F1-F7FF726477A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EBB10-B10A-4754-B191-DED210BE8259}"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BEBB10-B10A-4754-B191-DED210BE8259}"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BEBB10-B10A-4754-B191-DED210BE8259}"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EBB10-B10A-4754-B191-DED210BE8259}" type="datetimeFigureOut">
              <a:rPr lang="en-US" smtClean="0"/>
              <a:t>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3BEBB10-B10A-4754-B191-DED210BE8259}" type="datetimeFigureOut">
              <a:rPr lang="en-US" smtClean="0"/>
              <a:t>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E3BB7-FDD3-43EF-A2F1-F7FF726477A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BEBB10-B10A-4754-B191-DED210BE8259}" type="datetimeFigureOut">
              <a:rPr lang="en-US" smtClean="0"/>
              <a:t>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BEBB10-B10A-4754-B191-DED210BE8259}" type="datetimeFigureOut">
              <a:rPr lang="en-US" smtClean="0"/>
              <a:t>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EBB10-B10A-4754-B191-DED210BE8259}" type="datetimeFigureOut">
              <a:rPr lang="en-US" smtClean="0"/>
              <a:t>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3BEBB10-B10A-4754-B191-DED210BE8259}" type="datetimeFigureOut">
              <a:rPr lang="en-US" smtClean="0"/>
              <a:t>2/8/18</a:t>
            </a:fld>
            <a:endParaRPr lang="en-US"/>
          </a:p>
        </p:txBody>
      </p:sp>
      <p:sp>
        <p:nvSpPr>
          <p:cNvPr id="7" name="Slide Number Placeholder 6"/>
          <p:cNvSpPr>
            <a:spLocks noGrp="1"/>
          </p:cNvSpPr>
          <p:nvPr>
            <p:ph type="sldNum" sz="quarter" idx="12"/>
          </p:nvPr>
        </p:nvSpPr>
        <p:spPr/>
        <p:txBody>
          <a:bodyPr/>
          <a:lstStyle/>
          <a:p>
            <a:fld id="{0A3E3BB7-FDD3-43EF-A2F1-F7FF726477A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BEBB10-B10A-4754-B191-DED210BE8259}" type="datetimeFigureOut">
              <a:rPr lang="en-US" smtClean="0"/>
              <a:t>2/8/18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A3E3BB7-FDD3-43EF-A2F1-F7FF726477A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3BEBB10-B10A-4754-B191-DED210BE8259}" type="datetimeFigureOut">
              <a:rPr lang="en-US" smtClean="0"/>
              <a:t>2/8/18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A3E3BB7-FDD3-43EF-A2F1-F7FF726477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he.mo.gov/core42.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acu.org/sites/default/files/files/VALUE/InterculturalKnowledg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Information Session – The Dialogues</a:t>
            </a:r>
            <a:endParaRPr lang="en-US" dirty="0"/>
          </a:p>
        </p:txBody>
      </p:sp>
      <p:sp>
        <p:nvSpPr>
          <p:cNvPr id="3" name="Subtitle 2"/>
          <p:cNvSpPr>
            <a:spLocks noGrp="1"/>
          </p:cNvSpPr>
          <p:nvPr>
            <p:ph type="subTitle" idx="1"/>
          </p:nvPr>
        </p:nvSpPr>
        <p:spPr/>
        <p:txBody>
          <a:bodyPr>
            <a:normAutofit/>
          </a:bodyPr>
          <a:lstStyle/>
          <a:p>
            <a:endParaRPr lang="en-US" sz="2400" dirty="0" smtClean="0"/>
          </a:p>
          <a:p>
            <a:r>
              <a:rPr lang="en-US" sz="2400" dirty="0" smtClean="0"/>
              <a:t>February 7</a:t>
            </a:r>
            <a:r>
              <a:rPr lang="en-US" sz="2400" dirty="0" smtClean="0"/>
              <a:t>, </a:t>
            </a:r>
            <a:r>
              <a:rPr lang="en-US" sz="2400" dirty="0" smtClean="0"/>
              <a:t>2018</a:t>
            </a:r>
            <a:endParaRPr lang="en-US" sz="2400" dirty="0"/>
          </a:p>
        </p:txBody>
      </p:sp>
    </p:spTree>
    <p:extLst>
      <p:ext uri="{BB962C8B-B14F-4D97-AF65-F5344CB8AC3E}">
        <p14:creationId xmlns:p14="http://schemas.microsoft.com/office/powerpoint/2010/main" val="235102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077634" cy="724936"/>
          </a:xfrm>
        </p:spPr>
        <p:txBody>
          <a:bodyPr>
            <a:normAutofit/>
          </a:bodyPr>
          <a:lstStyle/>
          <a:p>
            <a:r>
              <a:rPr lang="en-US" sz="3600" dirty="0"/>
              <a:t>Graduation Requirements</a:t>
            </a:r>
          </a:p>
        </p:txBody>
      </p:sp>
      <p:sp>
        <p:nvSpPr>
          <p:cNvPr id="3" name="Content Placeholder 2"/>
          <p:cNvSpPr>
            <a:spLocks noGrp="1"/>
          </p:cNvSpPr>
          <p:nvPr>
            <p:ph idx="1"/>
          </p:nvPr>
        </p:nvSpPr>
        <p:spPr>
          <a:xfrm>
            <a:off x="838200" y="1981200"/>
            <a:ext cx="7467600" cy="3737577"/>
          </a:xfrm>
        </p:spPr>
        <p:txBody>
          <a:bodyPr>
            <a:normAutofit fontScale="85000" lnSpcReduction="10000"/>
          </a:bodyPr>
          <a:lstStyle/>
          <a:p>
            <a:pPr marL="68580" indent="0">
              <a:buNone/>
            </a:pPr>
            <a:r>
              <a:rPr lang="en-US" sz="3500" dirty="0"/>
              <a:t>Senior Capstone in the Major: </a:t>
            </a:r>
            <a:endParaRPr lang="en-US" sz="3500" dirty="0" smtClean="0"/>
          </a:p>
          <a:p>
            <a:pPr marL="68580" indent="0">
              <a:buNone/>
            </a:pPr>
            <a:endParaRPr lang="en-US" sz="3300" dirty="0" smtClean="0"/>
          </a:p>
          <a:p>
            <a:pPr>
              <a:buFont typeface="Courier New" panose="02070309020205020404" pitchFamily="49" charset="0"/>
              <a:buChar char="o"/>
            </a:pPr>
            <a:r>
              <a:rPr lang="en-US" sz="3200" dirty="0" smtClean="0"/>
              <a:t>All </a:t>
            </a:r>
            <a:r>
              <a:rPr lang="en-US" sz="3200" dirty="0"/>
              <a:t>students will be required to complete a senior capstone course in the major. </a:t>
            </a:r>
            <a:endParaRPr lang="en-US" sz="3200" dirty="0" smtClean="0"/>
          </a:p>
          <a:p>
            <a:pPr>
              <a:buFont typeface="Courier New" panose="02070309020205020404" pitchFamily="49" charset="0"/>
              <a:buChar char="o"/>
            </a:pPr>
            <a:endParaRPr lang="en-US" sz="3300" dirty="0" smtClean="0"/>
          </a:p>
          <a:p>
            <a:pPr>
              <a:buFont typeface="Courier New" panose="02070309020205020404" pitchFamily="49" charset="0"/>
              <a:buChar char="o"/>
            </a:pPr>
            <a:r>
              <a:rPr lang="en-US" sz="3200" dirty="0" smtClean="0"/>
              <a:t>To </a:t>
            </a:r>
            <a:r>
              <a:rPr lang="en-US" sz="3200" dirty="0"/>
              <a:t>enhance the recognition of this part of Truman’s curriculum, </a:t>
            </a:r>
            <a:r>
              <a:rPr lang="en-US" sz="3200" b="1" i="1" dirty="0"/>
              <a:t>all such courses need to have “Capstone” in the title</a:t>
            </a:r>
            <a:r>
              <a:rPr lang="en-US" sz="3200" dirty="0"/>
              <a:t>.</a:t>
            </a:r>
          </a:p>
        </p:txBody>
      </p:sp>
    </p:spTree>
    <p:extLst>
      <p:ext uri="{BB962C8B-B14F-4D97-AF65-F5344CB8AC3E}">
        <p14:creationId xmlns:p14="http://schemas.microsoft.com/office/powerpoint/2010/main" val="396063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230034" cy="914400"/>
          </a:xfrm>
        </p:spPr>
        <p:txBody>
          <a:bodyPr/>
          <a:lstStyle/>
          <a:p>
            <a:r>
              <a:rPr lang="en-US" dirty="0"/>
              <a:t>Graduation Requirements</a:t>
            </a:r>
          </a:p>
        </p:txBody>
      </p:sp>
      <p:sp>
        <p:nvSpPr>
          <p:cNvPr id="3" name="Content Placeholder 2"/>
          <p:cNvSpPr>
            <a:spLocks noGrp="1"/>
          </p:cNvSpPr>
          <p:nvPr>
            <p:ph idx="1"/>
          </p:nvPr>
        </p:nvSpPr>
        <p:spPr>
          <a:xfrm>
            <a:off x="838200" y="1905000"/>
            <a:ext cx="7391400" cy="4343400"/>
          </a:xfrm>
        </p:spPr>
        <p:txBody>
          <a:bodyPr>
            <a:normAutofit/>
          </a:bodyPr>
          <a:lstStyle/>
          <a:p>
            <a:pPr>
              <a:buFont typeface="Courier New" panose="02070309020205020404" pitchFamily="49" charset="0"/>
              <a:buChar char="o"/>
            </a:pPr>
            <a:r>
              <a:rPr lang="en-US" b="1" dirty="0"/>
              <a:t>High Impact Experience</a:t>
            </a:r>
            <a:r>
              <a:rPr lang="en-US" dirty="0"/>
              <a:t>: All students must complete at least one high impact experience in addition to their senior capstone course in the major. This may be satisfied through curricular and co-curricular experiences. </a:t>
            </a:r>
            <a:endParaRPr lang="en-US" dirty="0" smtClean="0"/>
          </a:p>
          <a:p>
            <a:pPr>
              <a:buFont typeface="Courier New" panose="02070309020205020404" pitchFamily="49" charset="0"/>
              <a:buChar char="o"/>
            </a:pPr>
            <a:r>
              <a:rPr lang="en-US" b="1" i="1" dirty="0" smtClean="0"/>
              <a:t>Faculty </a:t>
            </a:r>
            <a:r>
              <a:rPr lang="en-US" b="1" i="1" dirty="0"/>
              <a:t>Senate will convene a committee to determine how to require this without needing to spend additional resources. The committee should consider adding capstone courses to the list of high impact experiences.</a:t>
            </a:r>
          </a:p>
        </p:txBody>
      </p:sp>
    </p:spTree>
    <p:extLst>
      <p:ext uri="{BB962C8B-B14F-4D97-AF65-F5344CB8AC3E}">
        <p14:creationId xmlns:p14="http://schemas.microsoft.com/office/powerpoint/2010/main" val="381140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230034" cy="914400"/>
          </a:xfrm>
        </p:spPr>
        <p:txBody>
          <a:bodyPr/>
          <a:lstStyle/>
          <a:p>
            <a:r>
              <a:rPr lang="en-US" dirty="0"/>
              <a:t>Graduation Requirements</a:t>
            </a:r>
          </a:p>
        </p:txBody>
      </p:sp>
      <p:sp>
        <p:nvSpPr>
          <p:cNvPr id="3" name="Content Placeholder 2"/>
          <p:cNvSpPr>
            <a:spLocks noGrp="1"/>
          </p:cNvSpPr>
          <p:nvPr>
            <p:ph idx="1"/>
          </p:nvPr>
        </p:nvSpPr>
        <p:spPr>
          <a:xfrm>
            <a:off x="838200" y="1905000"/>
            <a:ext cx="7391400" cy="4191000"/>
          </a:xfrm>
        </p:spPr>
        <p:txBody>
          <a:bodyPr>
            <a:normAutofit lnSpcReduction="10000"/>
          </a:bodyPr>
          <a:lstStyle/>
          <a:p>
            <a:pPr marL="68580" indent="0">
              <a:buNone/>
            </a:pPr>
            <a:r>
              <a:rPr lang="en-US" b="1" dirty="0"/>
              <a:t>Health and Wellness: </a:t>
            </a:r>
            <a:r>
              <a:rPr lang="en-US" b="1" dirty="0" smtClean="0"/>
              <a:t> </a:t>
            </a:r>
          </a:p>
          <a:p>
            <a:pPr>
              <a:buFont typeface="Courier New" panose="02070309020205020404" pitchFamily="49" charset="0"/>
              <a:buChar char="o"/>
            </a:pPr>
            <a:r>
              <a:rPr lang="en-US" b="1" i="1" dirty="0" smtClean="0"/>
              <a:t>The </a:t>
            </a:r>
            <a:r>
              <a:rPr lang="en-US" b="1" i="1" dirty="0"/>
              <a:t>nature and scope of the activities and the associated verification procedures will be determined by a committee to be constituted immediately following the passage of this bill. </a:t>
            </a:r>
            <a:endParaRPr lang="en-US" b="1" i="1" dirty="0" smtClean="0"/>
          </a:p>
          <a:p>
            <a:pPr>
              <a:buFont typeface="Courier New" panose="02070309020205020404" pitchFamily="49" charset="0"/>
              <a:buChar char="o"/>
            </a:pPr>
            <a:r>
              <a:rPr lang="en-US" b="1" i="1" dirty="0" smtClean="0"/>
              <a:t>The </a:t>
            </a:r>
            <a:r>
              <a:rPr lang="en-US" b="1" i="1" dirty="0"/>
              <a:t>committee will consider, in addition to formal courses for college credit, approved co-curricular (non-credit-bearing) physical or wellness activities, self-guided health/wellness programs, ROTC, intercollegiate athletics, and club sports. Residence Halls might also provide regularly activity classes for residents.</a:t>
            </a:r>
          </a:p>
        </p:txBody>
      </p:sp>
    </p:spTree>
    <p:extLst>
      <p:ext uri="{BB962C8B-B14F-4D97-AF65-F5344CB8AC3E}">
        <p14:creationId xmlns:p14="http://schemas.microsoft.com/office/powerpoint/2010/main" val="255115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024744" cy="762000"/>
          </a:xfrm>
        </p:spPr>
        <p:txBody>
          <a:bodyPr/>
          <a:lstStyle/>
          <a:p>
            <a:r>
              <a:rPr lang="en-US" dirty="0"/>
              <a:t>Graduation Requirements</a:t>
            </a:r>
          </a:p>
        </p:txBody>
      </p:sp>
      <p:sp>
        <p:nvSpPr>
          <p:cNvPr id="3" name="Content Placeholder 2"/>
          <p:cNvSpPr>
            <a:spLocks noGrp="1"/>
          </p:cNvSpPr>
          <p:nvPr>
            <p:ph idx="1"/>
          </p:nvPr>
        </p:nvSpPr>
        <p:spPr>
          <a:xfrm>
            <a:off x="762000" y="1752600"/>
            <a:ext cx="7391400" cy="4419600"/>
          </a:xfrm>
        </p:spPr>
        <p:txBody>
          <a:bodyPr>
            <a:normAutofit lnSpcReduction="10000"/>
          </a:bodyPr>
          <a:lstStyle/>
          <a:p>
            <a:pPr marL="68580" indent="0">
              <a:buNone/>
            </a:pPr>
            <a:r>
              <a:rPr lang="en-US" b="1" dirty="0"/>
              <a:t>Health and Wellness</a:t>
            </a:r>
            <a:r>
              <a:rPr lang="en-US" b="1" dirty="0" smtClean="0"/>
              <a:t>:  </a:t>
            </a:r>
            <a:r>
              <a:rPr lang="en-US" b="1" i="1" dirty="0"/>
              <a:t>The committee </a:t>
            </a:r>
            <a:r>
              <a:rPr lang="en-US" b="1" i="1" dirty="0" smtClean="0"/>
              <a:t>will:</a:t>
            </a:r>
          </a:p>
          <a:p>
            <a:pPr>
              <a:buFont typeface="Courier New" panose="02070309020205020404" pitchFamily="49" charset="0"/>
              <a:buChar char="o"/>
            </a:pPr>
            <a:r>
              <a:rPr lang="en-US" b="1" i="1" dirty="0" smtClean="0"/>
              <a:t>Include interested </a:t>
            </a:r>
            <a:r>
              <a:rPr lang="en-US" b="1" i="1" dirty="0"/>
              <a:t>faculty and staff from counseling, residence life, and student affairs staff </a:t>
            </a:r>
            <a:r>
              <a:rPr lang="en-US" b="1" i="1" dirty="0" smtClean="0"/>
              <a:t> </a:t>
            </a:r>
          </a:p>
          <a:p>
            <a:pPr>
              <a:buFont typeface="Courier New" panose="02070309020205020404" pitchFamily="49" charset="0"/>
              <a:buChar char="o"/>
            </a:pPr>
            <a:r>
              <a:rPr lang="en-US" b="1" i="1" dirty="0" smtClean="0"/>
              <a:t>Develop </a:t>
            </a:r>
            <a:r>
              <a:rPr lang="en-US" b="1" i="1" dirty="0"/>
              <a:t>how to specify, facilitate and document the new behavioral-based requirement through reporting, technology, and an explicit integrity of self-reporting policy linked to the Student Conduct Code. </a:t>
            </a:r>
            <a:endParaRPr lang="en-US" b="1" i="1" dirty="0" smtClean="0"/>
          </a:p>
          <a:p>
            <a:pPr>
              <a:buFont typeface="Courier New" panose="02070309020205020404" pitchFamily="49" charset="0"/>
              <a:buChar char="o"/>
            </a:pPr>
            <a:r>
              <a:rPr lang="en-US" b="1" i="1" dirty="0" smtClean="0"/>
              <a:t>Also </a:t>
            </a:r>
            <a:r>
              <a:rPr lang="en-US" b="1" i="1" dirty="0"/>
              <a:t>consider self-directed and online knowledge-based modules that can be incorporated into this requirement.</a:t>
            </a:r>
          </a:p>
        </p:txBody>
      </p:sp>
    </p:spTree>
    <p:extLst>
      <p:ext uri="{BB962C8B-B14F-4D97-AF65-F5344CB8AC3E}">
        <p14:creationId xmlns:p14="http://schemas.microsoft.com/office/powerpoint/2010/main" val="125149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67600" cy="838200"/>
          </a:xfrm>
        </p:spPr>
        <p:txBody>
          <a:bodyPr>
            <a:noAutofit/>
          </a:bodyPr>
          <a:lstStyle/>
          <a:p>
            <a:r>
              <a:rPr lang="en-US" sz="3200" dirty="0" smtClean="0"/>
              <a:t>Self &amp; Society Seminar &amp; Symposium</a:t>
            </a:r>
            <a:endParaRPr lang="en-US" sz="3200" dirty="0"/>
          </a:p>
        </p:txBody>
      </p:sp>
      <p:sp>
        <p:nvSpPr>
          <p:cNvPr id="3" name="Content Placeholder 2"/>
          <p:cNvSpPr>
            <a:spLocks noGrp="1"/>
          </p:cNvSpPr>
          <p:nvPr>
            <p:ph idx="1"/>
          </p:nvPr>
        </p:nvSpPr>
        <p:spPr>
          <a:xfrm>
            <a:off x="838200" y="1295400"/>
            <a:ext cx="7543800" cy="5334000"/>
          </a:xfrm>
        </p:spPr>
        <p:txBody>
          <a:bodyPr>
            <a:normAutofit fontScale="62500" lnSpcReduction="20000"/>
          </a:bodyPr>
          <a:lstStyle/>
          <a:p>
            <a:r>
              <a:rPr lang="en-US" sz="2900" dirty="0" smtClean="0"/>
              <a:t>Communication</a:t>
            </a:r>
          </a:p>
          <a:p>
            <a:pPr lvl="1"/>
            <a:r>
              <a:rPr lang="en-US" sz="2600" dirty="0" smtClean="0"/>
              <a:t>Multiple short writing assignments with a minimum of one revision</a:t>
            </a:r>
          </a:p>
          <a:p>
            <a:pPr lvl="1"/>
            <a:r>
              <a:rPr lang="en-US" sz="2600" dirty="0" smtClean="0"/>
              <a:t>Address plagiarism and style manual</a:t>
            </a:r>
          </a:p>
          <a:p>
            <a:pPr lvl="1"/>
            <a:r>
              <a:rPr lang="en-US" sz="2600" dirty="0" smtClean="0"/>
              <a:t>Oral – recommend 2, require 1 (can be a team presentation)</a:t>
            </a:r>
          </a:p>
          <a:p>
            <a:pPr lvl="1"/>
            <a:r>
              <a:rPr lang="en-US" sz="2600" dirty="0" smtClean="0"/>
              <a:t>Teamwork – how to be an effective team member/leader</a:t>
            </a:r>
          </a:p>
          <a:p>
            <a:r>
              <a:rPr lang="en-US" sz="2900" dirty="0" smtClean="0"/>
              <a:t>Critical Thinking</a:t>
            </a:r>
          </a:p>
          <a:p>
            <a:pPr lvl="1"/>
            <a:r>
              <a:rPr lang="en-US" sz="2600" dirty="0" smtClean="0"/>
              <a:t>Introduction to critical thinking rubric</a:t>
            </a:r>
          </a:p>
          <a:p>
            <a:pPr lvl="1"/>
            <a:r>
              <a:rPr lang="en-US" sz="2600" dirty="0" smtClean="0"/>
              <a:t>Exposure to disciplinary &amp; multi-disciplinary thinking</a:t>
            </a:r>
          </a:p>
          <a:p>
            <a:pPr lvl="1"/>
            <a:r>
              <a:rPr lang="en-US" sz="2600" dirty="0" smtClean="0"/>
              <a:t>Focus on Self &amp; Society theme through the lens of your discipline – no traditional text</a:t>
            </a:r>
          </a:p>
          <a:p>
            <a:pPr lvl="1"/>
            <a:r>
              <a:rPr lang="en-US" sz="2600" dirty="0" smtClean="0"/>
              <a:t>Problem solving – at least one problem-based exercise that includes application of content learned, recommendations (potential templates to be developed and/or faculty attendance at CLA+ workshop)</a:t>
            </a:r>
          </a:p>
          <a:p>
            <a:r>
              <a:rPr lang="en-US" sz="2900" dirty="0" smtClean="0"/>
              <a:t>Digital Fluency – initial phase</a:t>
            </a:r>
          </a:p>
          <a:p>
            <a:r>
              <a:rPr lang="en-US" sz="2900" dirty="0" smtClean="0"/>
              <a:t>Big Ideas/Questions – potential for common theme</a:t>
            </a:r>
          </a:p>
          <a:p>
            <a:r>
              <a:rPr lang="en-US" sz="2900" dirty="0" smtClean="0"/>
              <a:t>Civic Engagement</a:t>
            </a:r>
          </a:p>
          <a:p>
            <a:r>
              <a:rPr lang="en-US" sz="2900" dirty="0" smtClean="0"/>
              <a:t>Diversity</a:t>
            </a:r>
          </a:p>
          <a:p>
            <a:r>
              <a:rPr lang="en-US" sz="2900" dirty="0" smtClean="0"/>
              <a:t>Explain the liberal arts</a:t>
            </a:r>
          </a:p>
          <a:p>
            <a:r>
              <a:rPr lang="en-US" sz="2900" dirty="0"/>
              <a:t>Cultural experience </a:t>
            </a:r>
            <a:endParaRPr lang="en-US" sz="2900" dirty="0" smtClean="0"/>
          </a:p>
          <a:p>
            <a:r>
              <a:rPr lang="en-US" sz="2900" dirty="0" smtClean="0"/>
              <a:t>Build Community</a:t>
            </a:r>
            <a:endParaRPr lang="en-US" sz="2900" dirty="0"/>
          </a:p>
        </p:txBody>
      </p:sp>
    </p:spTree>
    <p:extLst>
      <p:ext uri="{BB962C8B-B14F-4D97-AF65-F5344CB8AC3E}">
        <p14:creationId xmlns:p14="http://schemas.microsoft.com/office/powerpoint/2010/main" val="1007496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24744" cy="914400"/>
          </a:xfrm>
        </p:spPr>
        <p:txBody>
          <a:bodyPr/>
          <a:lstStyle/>
          <a:p>
            <a:r>
              <a:rPr lang="en-US" dirty="0" smtClean="0"/>
              <a:t>“Connective Tissue”</a:t>
            </a:r>
            <a:endParaRPr lang="en-US" dirty="0"/>
          </a:p>
        </p:txBody>
      </p:sp>
      <p:sp>
        <p:nvSpPr>
          <p:cNvPr id="3" name="Content Placeholder 2"/>
          <p:cNvSpPr>
            <a:spLocks noGrp="1"/>
          </p:cNvSpPr>
          <p:nvPr>
            <p:ph idx="1"/>
          </p:nvPr>
        </p:nvSpPr>
        <p:spPr>
          <a:xfrm>
            <a:off x="762000" y="1752600"/>
            <a:ext cx="7543800" cy="4495800"/>
          </a:xfrm>
        </p:spPr>
        <p:txBody>
          <a:bodyPr>
            <a:normAutofit fontScale="92500" lnSpcReduction="20000"/>
          </a:bodyPr>
          <a:lstStyle/>
          <a:p>
            <a:pPr marL="68580" indent="0">
              <a:buNone/>
            </a:pPr>
            <a:r>
              <a:rPr lang="en-US" b="1" dirty="0"/>
              <a:t>Faculty Senate create a committee to further explore the integration of core and non-core coursework</a:t>
            </a:r>
            <a:r>
              <a:rPr lang="en-US" b="1" dirty="0" smtClean="0"/>
              <a:t>, through</a:t>
            </a:r>
          </a:p>
          <a:p>
            <a:pPr>
              <a:buFont typeface="Arial" panose="020B0604020202020204" pitchFamily="34" charset="0"/>
              <a:buChar char="•"/>
            </a:pPr>
            <a:r>
              <a:rPr lang="en-US" b="1" dirty="0" smtClean="0"/>
              <a:t>the </a:t>
            </a:r>
            <a:r>
              <a:rPr lang="en-US" b="1" dirty="0"/>
              <a:t>rhetorical development of the “Worlds”, </a:t>
            </a:r>
            <a:endParaRPr lang="en-US" b="1" dirty="0" smtClean="0"/>
          </a:p>
          <a:p>
            <a:pPr>
              <a:buFont typeface="Arial" panose="020B0604020202020204" pitchFamily="34" charset="0"/>
              <a:buChar char="•"/>
            </a:pPr>
            <a:r>
              <a:rPr lang="en-US" b="1" dirty="0" smtClean="0"/>
              <a:t>identification </a:t>
            </a:r>
            <a:r>
              <a:rPr lang="en-US" b="1" dirty="0"/>
              <a:t>and development of a common set of “Big Ideas/Questions” </a:t>
            </a:r>
            <a:r>
              <a:rPr lang="en-US" b="1" dirty="0" smtClean="0"/>
              <a:t>– Next </a:t>
            </a:r>
            <a:r>
              <a:rPr lang="en-US" b="1" dirty="0"/>
              <a:t>Steps 8 Team, </a:t>
            </a:r>
            <a:r>
              <a:rPr lang="en-US" b="1" dirty="0" smtClean="0"/>
              <a:t>and/or</a:t>
            </a:r>
          </a:p>
          <a:p>
            <a:pPr>
              <a:buFont typeface="Arial" panose="020B0604020202020204" pitchFamily="34" charset="0"/>
              <a:buChar char="•"/>
            </a:pPr>
            <a:r>
              <a:rPr lang="en-US" b="1" dirty="0" smtClean="0"/>
              <a:t>increased </a:t>
            </a:r>
            <a:r>
              <a:rPr lang="en-US" b="1" dirty="0"/>
              <a:t>usage of Truman’s recently adopted Critical Thinking model to elevate students’ critical thinking skills</a:t>
            </a:r>
            <a:r>
              <a:rPr lang="en-US" b="1" dirty="0" smtClean="0"/>
              <a:t>.</a:t>
            </a:r>
          </a:p>
          <a:p>
            <a:pPr>
              <a:buFont typeface="Arial" panose="020B0604020202020204" pitchFamily="34" charset="0"/>
              <a:buChar char="•"/>
            </a:pPr>
            <a:endParaRPr lang="en-US" b="1" dirty="0" smtClean="0"/>
          </a:p>
          <a:p>
            <a:pPr marL="68580" indent="0">
              <a:buNone/>
            </a:pPr>
            <a:r>
              <a:rPr lang="en-US" b="1" dirty="0" smtClean="0"/>
              <a:t>Even </a:t>
            </a:r>
            <a:r>
              <a:rPr lang="en-US" b="1" dirty="0"/>
              <a:t>though these components of “connective tissue” would not be the mechanism to structure the core, they could be of conceptual assistance in helping faculty, staff, and students see how the courses in and out of the core are connected. </a:t>
            </a:r>
          </a:p>
        </p:txBody>
      </p:sp>
    </p:spTree>
    <p:extLst>
      <p:ext uri="{BB962C8B-B14F-4D97-AF65-F5344CB8AC3E}">
        <p14:creationId xmlns:p14="http://schemas.microsoft.com/office/powerpoint/2010/main" val="2863258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chmohler.sites.truman.edu/files/2018/02/Dialogues-curriculum-ad-without-lin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951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6372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82434" cy="1219200"/>
          </a:xfrm>
        </p:spPr>
        <p:txBody>
          <a:bodyPr>
            <a:normAutofit fontScale="90000"/>
          </a:bodyPr>
          <a:lstStyle/>
          <a:p>
            <a:r>
              <a:rPr lang="en-US" dirty="0" smtClean="0"/>
              <a:t>CORE 42</a:t>
            </a:r>
            <a:br>
              <a:rPr lang="en-US" dirty="0" smtClean="0"/>
            </a:br>
            <a:endParaRPr lang="en-US" dirty="0"/>
          </a:p>
        </p:txBody>
      </p:sp>
      <p:sp>
        <p:nvSpPr>
          <p:cNvPr id="3" name="Content Placeholder 2"/>
          <p:cNvSpPr>
            <a:spLocks noGrp="1"/>
          </p:cNvSpPr>
          <p:nvPr>
            <p:ph idx="1"/>
          </p:nvPr>
        </p:nvSpPr>
        <p:spPr>
          <a:xfrm>
            <a:off x="685800" y="1524000"/>
            <a:ext cx="7620000" cy="4648200"/>
          </a:xfrm>
        </p:spPr>
        <p:txBody>
          <a:bodyPr>
            <a:normAutofit/>
          </a:bodyPr>
          <a:lstStyle/>
          <a:p>
            <a:pPr marL="68580" indent="0">
              <a:buNone/>
            </a:pPr>
            <a:r>
              <a:rPr lang="en-US" dirty="0"/>
              <a:t>CORE 42 is a statewide general education course of study intended to ensure that all graduates possess a common core of college-level skills and knowledge. CORE 42 specifies the basic competencies and knowledge areas that all students completing degrees at a Missouri public institution of higher education must complete. </a:t>
            </a:r>
            <a:endParaRPr lang="en-US" dirty="0" smtClean="0"/>
          </a:p>
          <a:p>
            <a:pPr marL="68580" indent="0">
              <a:buNone/>
            </a:pPr>
            <a:endParaRPr lang="en-US" dirty="0"/>
          </a:p>
          <a:p>
            <a:pPr marL="68580" indent="0">
              <a:buNone/>
            </a:pPr>
            <a:r>
              <a:rPr lang="en-US" dirty="0">
                <a:hlinkClick r:id="rId2"/>
              </a:rPr>
              <a:t>https://</a:t>
            </a:r>
            <a:r>
              <a:rPr lang="en-US" dirty="0" smtClean="0">
                <a:hlinkClick r:id="rId2"/>
              </a:rPr>
              <a:t>dhe.mo.gov/core42.php</a:t>
            </a:r>
            <a:endParaRPr lang="en-US" dirty="0" smtClean="0"/>
          </a:p>
          <a:p>
            <a:pPr marL="68580" indent="0">
              <a:buNone/>
            </a:pPr>
            <a:r>
              <a:rPr lang="en-US" dirty="0" smtClean="0"/>
              <a:t>See Core Curriculum Compilation and Equivalencies</a:t>
            </a:r>
            <a:endParaRPr lang="en-US" dirty="0"/>
          </a:p>
        </p:txBody>
      </p:sp>
    </p:spTree>
    <p:extLst>
      <p:ext uri="{BB962C8B-B14F-4D97-AF65-F5344CB8AC3E}">
        <p14:creationId xmlns:p14="http://schemas.microsoft.com/office/powerpoint/2010/main" val="331429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548640"/>
          </a:xfrm>
        </p:spPr>
        <p:txBody>
          <a:bodyPr>
            <a:noAutofit/>
          </a:bodyPr>
          <a:lstStyle/>
          <a:p>
            <a:r>
              <a:rPr lang="en-US" sz="3200" dirty="0" smtClean="0"/>
              <a:t>Committee’s Tasks</a:t>
            </a:r>
            <a:endParaRPr lang="en-US" sz="3200" dirty="0"/>
          </a:p>
        </p:txBody>
      </p:sp>
      <p:sp>
        <p:nvSpPr>
          <p:cNvPr id="3" name="Content Placeholder 2"/>
          <p:cNvSpPr>
            <a:spLocks noGrp="1"/>
          </p:cNvSpPr>
          <p:nvPr>
            <p:ph idx="1"/>
          </p:nvPr>
        </p:nvSpPr>
        <p:spPr>
          <a:xfrm>
            <a:off x="685800" y="1219200"/>
            <a:ext cx="8077200" cy="4800600"/>
          </a:xfrm>
        </p:spPr>
        <p:txBody>
          <a:bodyPr>
            <a:noAutofit/>
          </a:bodyPr>
          <a:lstStyle/>
          <a:p>
            <a:pPr marL="342900" lvl="1">
              <a:buFont typeface="Arial" pitchFamily="34" charset="0"/>
              <a:buChar char="•"/>
            </a:pPr>
            <a:r>
              <a:rPr lang="en-US" sz="2400" dirty="0" smtClean="0"/>
              <a:t>Develop </a:t>
            </a:r>
            <a:r>
              <a:rPr lang="en-US" sz="2400" dirty="0"/>
              <a:t>a proposal that integrates Next Step </a:t>
            </a:r>
            <a:r>
              <a:rPr lang="en-US" sz="2400" dirty="0" smtClean="0"/>
              <a:t>Team recommendations </a:t>
            </a:r>
            <a:r>
              <a:rPr lang="en-US" sz="2400" dirty="0"/>
              <a:t>with state </a:t>
            </a:r>
            <a:r>
              <a:rPr lang="en-US" sz="2400" dirty="0" smtClean="0"/>
              <a:t>42- hour core requirements</a:t>
            </a:r>
            <a:endParaRPr lang="en-US" dirty="0" smtClean="0"/>
          </a:p>
          <a:p>
            <a:pPr>
              <a:buFont typeface="Arial" pitchFamily="34" charset="0"/>
              <a:buChar char="•"/>
            </a:pPr>
            <a:endParaRPr lang="en-US" sz="2000" dirty="0"/>
          </a:p>
          <a:p>
            <a:pPr>
              <a:buFont typeface="Arial" pitchFamily="34" charset="0"/>
              <a:buChar char="•"/>
            </a:pPr>
            <a:r>
              <a:rPr lang="en-US" dirty="0" smtClean="0"/>
              <a:t>Clarify the concept of the “worlds” and consider alternative possibilities for integration</a:t>
            </a:r>
          </a:p>
          <a:p>
            <a:pPr marL="68580" lvl="0" indent="0">
              <a:buNone/>
            </a:pPr>
            <a:endParaRPr lang="en-US" sz="2000" dirty="0"/>
          </a:p>
          <a:p>
            <a:pPr lvl="0">
              <a:buFont typeface="Arial" panose="020B0604020202020204" pitchFamily="34" charset="0"/>
              <a:buChar char="•"/>
            </a:pPr>
            <a:r>
              <a:rPr lang="en-US" dirty="0" smtClean="0"/>
              <a:t>Consider resource </a:t>
            </a:r>
            <a:r>
              <a:rPr lang="en-US" dirty="0"/>
              <a:t>f</a:t>
            </a:r>
            <a:r>
              <a:rPr lang="en-US" dirty="0" smtClean="0"/>
              <a:t>easibility </a:t>
            </a:r>
            <a:r>
              <a:rPr lang="en-US" dirty="0"/>
              <a:t>of the </a:t>
            </a:r>
            <a:r>
              <a:rPr lang="en-US" dirty="0" smtClean="0"/>
              <a:t>proposal</a:t>
            </a:r>
          </a:p>
          <a:p>
            <a:pPr lvl="0">
              <a:buFont typeface="Arial" panose="020B0604020202020204" pitchFamily="34" charset="0"/>
              <a:buChar char="•"/>
            </a:pPr>
            <a:endParaRPr lang="en-US" sz="2000" dirty="0"/>
          </a:p>
          <a:p>
            <a:pPr lvl="0">
              <a:buFont typeface="Arial" panose="020B0604020202020204" pitchFamily="34" charset="0"/>
              <a:buChar char="•"/>
            </a:pPr>
            <a:r>
              <a:rPr lang="en-US" dirty="0" smtClean="0"/>
              <a:t>Integrate of ideas from “inclusive excellence” strategic plan </a:t>
            </a:r>
          </a:p>
          <a:p>
            <a:pPr lvl="0">
              <a:buFont typeface="Arial" panose="020B0604020202020204" pitchFamily="34" charset="0"/>
              <a:buChar char="•"/>
            </a:pPr>
            <a:endParaRPr lang="en-US" sz="2000" dirty="0" smtClean="0"/>
          </a:p>
          <a:p>
            <a:pPr>
              <a:buFont typeface="Arial" panose="020B0604020202020204" pitchFamily="34" charset="0"/>
              <a:buChar char="•"/>
            </a:pPr>
            <a:r>
              <a:rPr lang="en-US" dirty="0"/>
              <a:t>Broaden feedback from faculty and students</a:t>
            </a:r>
          </a:p>
          <a:p>
            <a:pPr lvl="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6D59A142-DB0F-4F6E-BE94-7DCB99F1894A}" type="slidenum">
              <a:rPr lang="en-US" smtClean="0"/>
              <a:t>2</a:t>
            </a:fld>
            <a:endParaRPr lang="en-US"/>
          </a:p>
        </p:txBody>
      </p:sp>
    </p:spTree>
    <p:extLst>
      <p:ext uri="{BB962C8B-B14F-4D97-AF65-F5344CB8AC3E}">
        <p14:creationId xmlns:p14="http://schemas.microsoft.com/office/powerpoint/2010/main" val="282431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298" y="548189"/>
            <a:ext cx="7024744" cy="724936"/>
          </a:xfrm>
        </p:spPr>
        <p:txBody>
          <a:bodyPr>
            <a:normAutofit/>
          </a:bodyPr>
          <a:lstStyle/>
          <a:p>
            <a:r>
              <a:rPr lang="en-US" dirty="0" smtClean="0"/>
              <a:t>Principles behind proposal</a:t>
            </a:r>
            <a:endParaRPr lang="en-US" dirty="0"/>
          </a:p>
        </p:txBody>
      </p:sp>
      <p:sp>
        <p:nvSpPr>
          <p:cNvPr id="3" name="Content Placeholder 2"/>
          <p:cNvSpPr>
            <a:spLocks noGrp="1"/>
          </p:cNvSpPr>
          <p:nvPr>
            <p:ph idx="1"/>
          </p:nvPr>
        </p:nvSpPr>
        <p:spPr>
          <a:xfrm>
            <a:off x="685800" y="1219200"/>
            <a:ext cx="7772400" cy="5432475"/>
          </a:xfrm>
        </p:spPr>
        <p:txBody>
          <a:bodyPr>
            <a:noAutofit/>
          </a:bodyPr>
          <a:lstStyle/>
          <a:p>
            <a:pPr lvl="1"/>
            <a:r>
              <a:rPr lang="en-US" dirty="0"/>
              <a:t>Develop “Perspectives” distribution consistent with state knowledge areas (the packaging), but be creative in developing courses within the Perspectives &amp; facilitate “dialogues” between </a:t>
            </a:r>
            <a:r>
              <a:rPr lang="en-US" dirty="0" smtClean="0"/>
              <a:t>disciplines </a:t>
            </a:r>
            <a:r>
              <a:rPr lang="en-US" dirty="0" smtClean="0">
                <a:sym typeface="Wingdings" panose="05000000000000000000" pitchFamily="2" charset="2"/>
              </a:rPr>
              <a:t> Seminar</a:t>
            </a:r>
          </a:p>
          <a:p>
            <a:pPr lvl="1"/>
            <a:r>
              <a:rPr lang="en-US" dirty="0"/>
              <a:t>Focus on one seminar </a:t>
            </a:r>
          </a:p>
          <a:p>
            <a:pPr lvl="1"/>
            <a:r>
              <a:rPr lang="en-US" dirty="0" smtClean="0"/>
              <a:t>Change name of First-Year S</a:t>
            </a:r>
            <a:r>
              <a:rPr lang="en-US" dirty="0"/>
              <a:t>e</a:t>
            </a:r>
            <a:r>
              <a:rPr lang="en-US" dirty="0" smtClean="0"/>
              <a:t>minar to </a:t>
            </a:r>
            <a:r>
              <a:rPr lang="en-US" b="1" dirty="0" smtClean="0"/>
              <a:t>Self &amp; Society</a:t>
            </a:r>
            <a:r>
              <a:rPr lang="en-US" dirty="0" smtClean="0"/>
              <a:t> to address what people have in common as well our differences. </a:t>
            </a:r>
          </a:p>
          <a:p>
            <a:pPr lvl="2"/>
            <a:r>
              <a:rPr lang="en-US" dirty="0"/>
              <a:t>Permit student choice among numerous seminar topics and </a:t>
            </a:r>
          </a:p>
          <a:p>
            <a:pPr lvl="1"/>
            <a:r>
              <a:rPr lang="en-US" dirty="0" smtClean="0"/>
              <a:t>Try </a:t>
            </a:r>
            <a:r>
              <a:rPr lang="en-US" dirty="0"/>
              <a:t>to maximize the number of students engaging in the common </a:t>
            </a:r>
            <a:r>
              <a:rPr lang="en-US" dirty="0" smtClean="0"/>
              <a:t>experience </a:t>
            </a:r>
            <a:r>
              <a:rPr lang="en-US" dirty="0"/>
              <a:t>– split into two </a:t>
            </a:r>
            <a:r>
              <a:rPr lang="en-US" dirty="0" smtClean="0"/>
              <a:t>parts</a:t>
            </a:r>
          </a:p>
          <a:p>
            <a:pPr lvl="2"/>
            <a:r>
              <a:rPr lang="en-US" dirty="0" smtClean="0"/>
              <a:t>3-hour seminar with a </a:t>
            </a:r>
            <a:r>
              <a:rPr lang="en-US" dirty="0"/>
              <a:t>co-requisite symposium for all new students to total 4 credits </a:t>
            </a:r>
          </a:p>
          <a:p>
            <a:pPr lvl="1"/>
            <a:endParaRPr lang="en-US" dirty="0"/>
          </a:p>
          <a:p>
            <a:pPr marL="365760" lvl="1" indent="0">
              <a:buNone/>
            </a:pPr>
            <a:endParaRPr lang="en-US" sz="2000" dirty="0" smtClean="0"/>
          </a:p>
        </p:txBody>
      </p:sp>
      <p:sp>
        <p:nvSpPr>
          <p:cNvPr id="5" name="Slide Number Placeholder 4"/>
          <p:cNvSpPr>
            <a:spLocks noGrp="1"/>
          </p:cNvSpPr>
          <p:nvPr>
            <p:ph type="sldNum" sz="quarter" idx="12"/>
          </p:nvPr>
        </p:nvSpPr>
        <p:spPr/>
        <p:txBody>
          <a:bodyPr/>
          <a:lstStyle/>
          <a:p>
            <a:fld id="{6D59A142-DB0F-4F6E-BE94-7DCB99F1894A}" type="slidenum">
              <a:rPr lang="en-US" smtClean="0"/>
              <a:t>3</a:t>
            </a:fld>
            <a:endParaRPr lang="en-US"/>
          </a:p>
        </p:txBody>
      </p:sp>
    </p:spTree>
    <p:extLst>
      <p:ext uri="{BB962C8B-B14F-4D97-AF65-F5344CB8AC3E}">
        <p14:creationId xmlns:p14="http://schemas.microsoft.com/office/powerpoint/2010/main" val="4091236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24541"/>
            <a:ext cx="7253344" cy="947059"/>
          </a:xfrm>
        </p:spPr>
        <p:txBody>
          <a:bodyPr>
            <a:normAutofit/>
          </a:bodyPr>
          <a:lstStyle/>
          <a:p>
            <a:r>
              <a:rPr lang="en-US" dirty="0"/>
              <a:t>Principles behind proposal</a:t>
            </a:r>
          </a:p>
        </p:txBody>
      </p:sp>
      <p:sp>
        <p:nvSpPr>
          <p:cNvPr id="3" name="Content Placeholder 2"/>
          <p:cNvSpPr>
            <a:spLocks noGrp="1"/>
          </p:cNvSpPr>
          <p:nvPr>
            <p:ph idx="1"/>
          </p:nvPr>
        </p:nvSpPr>
        <p:spPr>
          <a:xfrm>
            <a:off x="304800" y="1600201"/>
            <a:ext cx="8091544" cy="5105399"/>
          </a:xfrm>
        </p:spPr>
        <p:txBody>
          <a:bodyPr>
            <a:normAutofit/>
          </a:bodyPr>
          <a:lstStyle/>
          <a:p>
            <a:pPr lvl="2"/>
            <a:r>
              <a:rPr lang="en-US" sz="2600" dirty="0" smtClean="0"/>
              <a:t>Focus </a:t>
            </a:r>
            <a:r>
              <a:rPr lang="en-US" sz="2600" dirty="0"/>
              <a:t>on big questions &amp; ideas </a:t>
            </a:r>
          </a:p>
          <a:p>
            <a:pPr lvl="2"/>
            <a:r>
              <a:rPr lang="en-US" sz="2600" dirty="0"/>
              <a:t>Engage students in deep reading, thinking, writing &amp; communication</a:t>
            </a:r>
          </a:p>
          <a:p>
            <a:pPr lvl="2"/>
            <a:r>
              <a:rPr lang="en-US" sz="2600" dirty="0"/>
              <a:t>Prepare students for better problem solving &amp; </a:t>
            </a:r>
            <a:r>
              <a:rPr lang="en-US" sz="2600" dirty="0" smtClean="0"/>
              <a:t>professional readiness</a:t>
            </a:r>
            <a:endParaRPr lang="en-US" sz="2600" dirty="0"/>
          </a:p>
          <a:p>
            <a:pPr lvl="2"/>
            <a:r>
              <a:rPr lang="en-US" sz="2600" dirty="0"/>
              <a:t>Develop a stronger liberal arts &amp; sciences culture &amp; embed liberal learning elements in courses across </a:t>
            </a:r>
            <a:r>
              <a:rPr lang="en-US" sz="2600" dirty="0" smtClean="0"/>
              <a:t>campus – Seminar &amp; “Connective Tissue”</a:t>
            </a:r>
          </a:p>
          <a:p>
            <a:pPr lvl="2"/>
            <a:r>
              <a:rPr lang="en-US" sz="2600" dirty="0" smtClean="0"/>
              <a:t>Create dialogues across disciplines – Seminars, Symposium &amp; Connective Tissue</a:t>
            </a:r>
          </a:p>
        </p:txBody>
      </p:sp>
      <p:sp>
        <p:nvSpPr>
          <p:cNvPr id="4" name="Slide Number Placeholder 3"/>
          <p:cNvSpPr>
            <a:spLocks noGrp="1"/>
          </p:cNvSpPr>
          <p:nvPr>
            <p:ph type="sldNum" sz="quarter" idx="12"/>
          </p:nvPr>
        </p:nvSpPr>
        <p:spPr/>
        <p:txBody>
          <a:bodyPr/>
          <a:lstStyle/>
          <a:p>
            <a:fld id="{6D59A142-DB0F-4F6E-BE94-7DCB99F1894A}" type="slidenum">
              <a:rPr lang="en-US" smtClean="0"/>
              <a:t>4</a:t>
            </a:fld>
            <a:endParaRPr lang="en-US"/>
          </a:p>
        </p:txBody>
      </p:sp>
    </p:spTree>
    <p:extLst>
      <p:ext uri="{BB962C8B-B14F-4D97-AF65-F5344CB8AC3E}">
        <p14:creationId xmlns:p14="http://schemas.microsoft.com/office/powerpoint/2010/main" val="4082629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a:t>Principles behind proposal</a:t>
            </a:r>
          </a:p>
        </p:txBody>
      </p:sp>
      <p:sp>
        <p:nvSpPr>
          <p:cNvPr id="3" name="Content Placeholder 2"/>
          <p:cNvSpPr>
            <a:spLocks noGrp="1"/>
          </p:cNvSpPr>
          <p:nvPr>
            <p:ph idx="1"/>
          </p:nvPr>
        </p:nvSpPr>
        <p:spPr>
          <a:xfrm>
            <a:off x="381000" y="1828800"/>
            <a:ext cx="7848600" cy="4495800"/>
          </a:xfrm>
        </p:spPr>
        <p:txBody>
          <a:bodyPr>
            <a:normAutofit lnSpcReduction="10000"/>
          </a:bodyPr>
          <a:lstStyle/>
          <a:p>
            <a:pPr lvl="2"/>
            <a:r>
              <a:rPr lang="en-US" sz="2600" dirty="0"/>
              <a:t>Enhance students’ common experiences &amp; build a welcoming community</a:t>
            </a:r>
          </a:p>
          <a:p>
            <a:pPr lvl="2"/>
            <a:r>
              <a:rPr lang="en-US" sz="2600" dirty="0" smtClean="0"/>
              <a:t>Seek </a:t>
            </a:r>
            <a:r>
              <a:rPr lang="en-US" sz="2600" dirty="0"/>
              <a:t>a bolder, more effective approach to supporting students’ physical, emotional &amp; mental health </a:t>
            </a:r>
            <a:r>
              <a:rPr lang="mr-IN" sz="2600" dirty="0"/>
              <a:t>–</a:t>
            </a:r>
            <a:r>
              <a:rPr lang="en-US" sz="2600" dirty="0"/>
              <a:t> Wellness Activity instead of Personal Well-being requirement</a:t>
            </a:r>
          </a:p>
          <a:p>
            <a:pPr lvl="2"/>
            <a:r>
              <a:rPr lang="en-US" sz="2600" dirty="0"/>
              <a:t>Allow for depth – 3</a:t>
            </a:r>
            <a:r>
              <a:rPr lang="en-US" sz="2600" baseline="30000" dirty="0"/>
              <a:t>rd</a:t>
            </a:r>
            <a:r>
              <a:rPr lang="en-US" sz="2600" dirty="0"/>
              <a:t> course in Perspective</a:t>
            </a:r>
          </a:p>
          <a:p>
            <a:pPr lvl="2"/>
            <a:r>
              <a:rPr lang="en-US" sz="2600" dirty="0"/>
              <a:t>Allow individuals in non-liberal arts disciplines to contribute – Seminars &amp; research-based WE course</a:t>
            </a:r>
          </a:p>
          <a:p>
            <a:endParaRPr lang="en-US" dirty="0"/>
          </a:p>
          <a:p>
            <a:endParaRPr lang="en-US" dirty="0"/>
          </a:p>
        </p:txBody>
      </p:sp>
    </p:spTree>
    <p:extLst>
      <p:ext uri="{BB962C8B-B14F-4D97-AF65-F5344CB8AC3E}">
        <p14:creationId xmlns:p14="http://schemas.microsoft.com/office/powerpoint/2010/main" val="319300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838200"/>
          </a:xfrm>
        </p:spPr>
        <p:txBody>
          <a:bodyPr>
            <a:normAutofit/>
          </a:bodyPr>
          <a:lstStyle/>
          <a:p>
            <a:r>
              <a:rPr lang="en-US" dirty="0" smtClean="0"/>
              <a:t>The Dialogues</a:t>
            </a:r>
            <a:endParaRPr lang="en-US" dirty="0"/>
          </a:p>
        </p:txBody>
      </p:sp>
      <p:sp>
        <p:nvSpPr>
          <p:cNvPr id="3" name="Content Placeholder 2"/>
          <p:cNvSpPr>
            <a:spLocks noGrp="1"/>
          </p:cNvSpPr>
          <p:nvPr>
            <p:ph idx="1"/>
          </p:nvPr>
        </p:nvSpPr>
        <p:spPr>
          <a:xfrm>
            <a:off x="1043492" y="1752600"/>
            <a:ext cx="7033708" cy="4495800"/>
          </a:xfrm>
        </p:spPr>
        <p:txBody>
          <a:bodyPr>
            <a:normAutofit fontScale="92500"/>
          </a:bodyPr>
          <a:lstStyle/>
          <a:p>
            <a:r>
              <a:rPr lang="en-US" dirty="0" smtClean="0"/>
              <a:t>Self &amp; Society Seminar with co-requisite Truman Symposium</a:t>
            </a:r>
          </a:p>
          <a:p>
            <a:pPr lvl="1"/>
            <a:r>
              <a:rPr lang="en-US" dirty="0"/>
              <a:t>Self &amp; Society Seminar – 3-credit seminar</a:t>
            </a:r>
          </a:p>
          <a:p>
            <a:pPr lvl="1"/>
            <a:r>
              <a:rPr lang="en-US" dirty="0"/>
              <a:t>Truman Symposium – </a:t>
            </a:r>
            <a:r>
              <a:rPr lang="en-US" dirty="0" smtClean="0"/>
              <a:t>Co-requisite 1- credit </a:t>
            </a:r>
            <a:r>
              <a:rPr lang="en-US" dirty="0"/>
              <a:t>weekly lecture/discussion course – graduation requirement</a:t>
            </a:r>
          </a:p>
          <a:p>
            <a:pPr lvl="1"/>
            <a:r>
              <a:rPr lang="en-US" dirty="0" smtClean="0"/>
              <a:t>Enhance first-year and transfer students’ common experience – welcoming community</a:t>
            </a:r>
          </a:p>
          <a:p>
            <a:pPr lvl="1"/>
            <a:r>
              <a:rPr lang="en-US" dirty="0" smtClean="0"/>
              <a:t>Focus on “big questions &amp; ideas”</a:t>
            </a:r>
          </a:p>
          <a:p>
            <a:pPr lvl="1"/>
            <a:r>
              <a:rPr lang="en-US" dirty="0" smtClean="0"/>
              <a:t>Engages students in deep reading, thinking, writing, and communication</a:t>
            </a:r>
          </a:p>
          <a:p>
            <a:pPr lvl="1"/>
            <a:r>
              <a:rPr lang="en-US" dirty="0" smtClean="0"/>
              <a:t>Replaces current component in Truman Days program</a:t>
            </a:r>
          </a:p>
        </p:txBody>
      </p:sp>
    </p:spTree>
    <p:extLst>
      <p:ext uri="{BB962C8B-B14F-4D97-AF65-F5344CB8AC3E}">
        <p14:creationId xmlns:p14="http://schemas.microsoft.com/office/powerpoint/2010/main" val="93219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990600"/>
          </a:xfrm>
        </p:spPr>
        <p:txBody>
          <a:bodyPr/>
          <a:lstStyle/>
          <a:p>
            <a:r>
              <a:rPr lang="en-US" dirty="0" smtClean="0"/>
              <a:t>The Dialogues (continued)</a:t>
            </a:r>
            <a:endParaRPr lang="en-US" dirty="0"/>
          </a:p>
        </p:txBody>
      </p:sp>
      <p:sp>
        <p:nvSpPr>
          <p:cNvPr id="3" name="Content Placeholder 2"/>
          <p:cNvSpPr>
            <a:spLocks noGrp="1"/>
          </p:cNvSpPr>
          <p:nvPr>
            <p:ph idx="1"/>
          </p:nvPr>
        </p:nvSpPr>
        <p:spPr>
          <a:xfrm>
            <a:off x="1043492" y="1600200"/>
            <a:ext cx="7109908" cy="4724400"/>
          </a:xfrm>
        </p:spPr>
        <p:txBody>
          <a:bodyPr>
            <a:normAutofit fontScale="92500" lnSpcReduction="20000"/>
          </a:bodyPr>
          <a:lstStyle/>
          <a:p>
            <a:r>
              <a:rPr lang="en-US" dirty="0" smtClean="0"/>
              <a:t>Current LSP essential skills and modes will be combined under “Perspectives”</a:t>
            </a:r>
          </a:p>
          <a:p>
            <a:pPr lvl="1"/>
            <a:r>
              <a:rPr lang="en-US" dirty="0" smtClean="0"/>
              <a:t>Social Perspectives: History, Social &amp; Behavioral Sciences </a:t>
            </a:r>
          </a:p>
          <a:p>
            <a:pPr lvl="1"/>
            <a:r>
              <a:rPr lang="en-US" dirty="0" smtClean="0"/>
              <a:t>STEM Perspectives: Natural, Physical and Mathematical Sciences</a:t>
            </a:r>
          </a:p>
          <a:p>
            <a:pPr lvl="1"/>
            <a:r>
              <a:rPr lang="en-US" dirty="0" smtClean="0"/>
              <a:t>Humanities &amp; Aesthetic Perspectives: Humanities &amp; Fine Arts – PHRE, Visual &amp; Performing Arts, and Aesthetic Literature</a:t>
            </a:r>
          </a:p>
          <a:p>
            <a:pPr lvl="1"/>
            <a:r>
              <a:rPr lang="en-US" dirty="0" smtClean="0"/>
              <a:t>Communication Skills Perspective: ENG 190 WACT, COMM 170 Public Speaking, and COMP II or a research-based (requires a reference list and style sheet) writing-enhanced course</a:t>
            </a:r>
          </a:p>
          <a:p>
            <a:pPr lvl="1"/>
            <a:r>
              <a:rPr lang="en-US" dirty="0" smtClean="0"/>
              <a:t>Mission-specific Requirements: Self &amp; Society Seminar &amp; STAT 190</a:t>
            </a:r>
          </a:p>
          <a:p>
            <a:pPr lvl="1"/>
            <a:r>
              <a:rPr lang="en-US" b="1" i="1" dirty="0" smtClean="0"/>
              <a:t>Eliminates the 63 hour LAS requirement</a:t>
            </a:r>
          </a:p>
          <a:p>
            <a:pPr marL="365760" lvl="1" indent="0">
              <a:buNone/>
            </a:pPr>
            <a:endParaRPr lang="en-US" dirty="0" smtClean="0"/>
          </a:p>
          <a:p>
            <a:pPr lvl="1"/>
            <a:endParaRPr lang="en-US" dirty="0"/>
          </a:p>
        </p:txBody>
      </p:sp>
    </p:spTree>
    <p:extLst>
      <p:ext uri="{BB962C8B-B14F-4D97-AF65-F5344CB8AC3E}">
        <p14:creationId xmlns:p14="http://schemas.microsoft.com/office/powerpoint/2010/main" val="237917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838200"/>
          </a:xfrm>
        </p:spPr>
        <p:txBody>
          <a:bodyPr/>
          <a:lstStyle/>
          <a:p>
            <a:r>
              <a:rPr lang="en-US" dirty="0" smtClean="0"/>
              <a:t>Graduation Requirements</a:t>
            </a:r>
            <a:endParaRPr lang="en-US" dirty="0"/>
          </a:p>
        </p:txBody>
      </p:sp>
      <p:sp>
        <p:nvSpPr>
          <p:cNvPr id="3" name="Content Placeholder 2"/>
          <p:cNvSpPr>
            <a:spLocks noGrp="1"/>
          </p:cNvSpPr>
          <p:nvPr>
            <p:ph idx="1"/>
          </p:nvPr>
        </p:nvSpPr>
        <p:spPr>
          <a:xfrm>
            <a:off x="1043492" y="1981200"/>
            <a:ext cx="7033708" cy="4114800"/>
          </a:xfrm>
        </p:spPr>
        <p:txBody>
          <a:bodyPr>
            <a:normAutofit fontScale="92500" lnSpcReduction="10000"/>
          </a:bodyPr>
          <a:lstStyle/>
          <a:p>
            <a:r>
              <a:rPr lang="en-US" dirty="0" smtClean="0"/>
              <a:t>Truman Symposium</a:t>
            </a:r>
          </a:p>
          <a:p>
            <a:r>
              <a:rPr lang="en-US" dirty="0" smtClean="0"/>
              <a:t>High Impact Experience</a:t>
            </a:r>
          </a:p>
          <a:p>
            <a:r>
              <a:rPr lang="en-US" dirty="0" smtClean="0"/>
              <a:t>One additional writing-enhanced course beyond WACT, JINS, and the research-based WE course in the Communication Skills Perspectives</a:t>
            </a:r>
          </a:p>
          <a:p>
            <a:r>
              <a:rPr lang="en-US" dirty="0" smtClean="0"/>
              <a:t>JINS</a:t>
            </a:r>
          </a:p>
          <a:p>
            <a:r>
              <a:rPr lang="en-US" dirty="0" smtClean="0"/>
              <a:t>Intercultural Requirement</a:t>
            </a:r>
          </a:p>
          <a:p>
            <a:r>
              <a:rPr lang="en-US" dirty="0" smtClean="0"/>
              <a:t>Foreign Language – Elementary proficiency</a:t>
            </a:r>
          </a:p>
          <a:p>
            <a:r>
              <a:rPr lang="en-US" dirty="0" smtClean="0"/>
              <a:t>Wellness Activity</a:t>
            </a:r>
          </a:p>
          <a:p>
            <a:r>
              <a:rPr lang="en-US" dirty="0" smtClean="0"/>
              <a:t>Capstone Experience in the major</a:t>
            </a:r>
            <a:endParaRPr lang="en-US" dirty="0"/>
          </a:p>
        </p:txBody>
      </p:sp>
    </p:spTree>
    <p:extLst>
      <p:ext uri="{BB962C8B-B14F-4D97-AF65-F5344CB8AC3E}">
        <p14:creationId xmlns:p14="http://schemas.microsoft.com/office/powerpoint/2010/main" val="292012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838200"/>
          </a:xfrm>
        </p:spPr>
        <p:txBody>
          <a:bodyPr>
            <a:normAutofit/>
          </a:bodyPr>
          <a:lstStyle/>
          <a:p>
            <a:r>
              <a:rPr lang="en-US" sz="3200" dirty="0"/>
              <a:t>Graduation Requirements</a:t>
            </a:r>
          </a:p>
        </p:txBody>
      </p:sp>
      <p:sp>
        <p:nvSpPr>
          <p:cNvPr id="3" name="Content Placeholder 2"/>
          <p:cNvSpPr>
            <a:spLocks noGrp="1"/>
          </p:cNvSpPr>
          <p:nvPr>
            <p:ph idx="1"/>
          </p:nvPr>
        </p:nvSpPr>
        <p:spPr>
          <a:xfrm>
            <a:off x="762000" y="1447800"/>
            <a:ext cx="7620000" cy="4572000"/>
          </a:xfrm>
        </p:spPr>
        <p:txBody>
          <a:bodyPr>
            <a:noAutofit/>
          </a:bodyPr>
          <a:lstStyle/>
          <a:p>
            <a:r>
              <a:rPr lang="en-US" sz="2200" b="1" dirty="0"/>
              <a:t>Intercultural Requirement</a:t>
            </a:r>
            <a:r>
              <a:rPr lang="en-US" sz="2200" dirty="0"/>
              <a:t>: Retain the current requirement for all students to take an intercultural requirement. </a:t>
            </a:r>
            <a:endParaRPr lang="en-US" sz="2200" dirty="0" smtClean="0"/>
          </a:p>
          <a:p>
            <a:r>
              <a:rPr lang="en-US" sz="2200" b="1" i="1" dirty="0" smtClean="0"/>
              <a:t>Faculty </a:t>
            </a:r>
            <a:r>
              <a:rPr lang="en-US" sz="2200" b="1" i="1" dirty="0"/>
              <a:t>Senate will create a committee to build on Truman’s proposals for inclusive excellence by amending Truman’s intercultural learning outcomes statements to include the six competencies that are embedded in the AAC&amp;U Intercultural Competencies Value Rubric </a:t>
            </a:r>
          </a:p>
          <a:p>
            <a:pPr algn="just"/>
            <a:r>
              <a:rPr lang="en-US" sz="1400" b="1" i="1" dirty="0"/>
              <a:t>(</a:t>
            </a:r>
            <a:r>
              <a:rPr lang="en-US" sz="1400" b="1" i="1" u="sng" dirty="0">
                <a:hlinkClick r:id="rId2"/>
              </a:rPr>
              <a:t>https://www.aacu.org/sites/default/files/files/VALUE/InterculturalKnowledge.pdf</a:t>
            </a:r>
            <a:r>
              <a:rPr lang="en-US" sz="1400" b="1" i="1" dirty="0"/>
              <a:t>). </a:t>
            </a:r>
            <a:endParaRPr lang="en-US" sz="1400" b="1" i="1" dirty="0" smtClean="0"/>
          </a:p>
          <a:p>
            <a:r>
              <a:rPr lang="en-US" sz="2000" b="1" i="1" dirty="0" smtClean="0"/>
              <a:t>The </a:t>
            </a:r>
            <a:r>
              <a:rPr lang="en-US" sz="2000" b="1" i="1" dirty="0"/>
              <a:t>Truman Symposium and Self and Society Seminars as well as courses carrying the Intercultural designation will provide documentation of intended learning outcomes aligning with successive levels of the rubric.</a:t>
            </a:r>
          </a:p>
        </p:txBody>
      </p:sp>
    </p:spTree>
    <p:extLst>
      <p:ext uri="{BB962C8B-B14F-4D97-AF65-F5344CB8AC3E}">
        <p14:creationId xmlns:p14="http://schemas.microsoft.com/office/powerpoint/2010/main" val="1576670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1876</TotalTime>
  <Words>1260</Words>
  <Application>Microsoft Macintosh PowerPoint</Application>
  <PresentationFormat>On-screen Show (4:3)</PresentationFormat>
  <Paragraphs>121</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Courier New</vt:lpstr>
      <vt:lpstr>Mangal</vt:lpstr>
      <vt:lpstr>Wingdings</vt:lpstr>
      <vt:lpstr>Wingdings 2</vt:lpstr>
      <vt:lpstr>Austin</vt:lpstr>
      <vt:lpstr>Information Session – The Dialogues</vt:lpstr>
      <vt:lpstr>Committee’s Tasks</vt:lpstr>
      <vt:lpstr>Principles behind proposal</vt:lpstr>
      <vt:lpstr>Principles behind proposal</vt:lpstr>
      <vt:lpstr>Principles behind proposal</vt:lpstr>
      <vt:lpstr>The Dialogues</vt:lpstr>
      <vt:lpstr>The Dialogues (continued)</vt:lpstr>
      <vt:lpstr>Graduation Requirements</vt:lpstr>
      <vt:lpstr>Graduation Requirements</vt:lpstr>
      <vt:lpstr>Graduation Requirements</vt:lpstr>
      <vt:lpstr>Graduation Requirements</vt:lpstr>
      <vt:lpstr>Graduation Requirements</vt:lpstr>
      <vt:lpstr>Graduation Requirements</vt:lpstr>
      <vt:lpstr>Self &amp; Society Seminar &amp; Symposium</vt:lpstr>
      <vt:lpstr>“Connective Tissue”</vt:lpstr>
      <vt:lpstr>PowerPoint Presentation</vt:lpstr>
      <vt:lpstr>CORE 42 </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Debi Cartwright</cp:lastModifiedBy>
  <cp:revision>26</cp:revision>
  <cp:lastPrinted>2018-02-07T18:24:03Z</cp:lastPrinted>
  <dcterms:created xsi:type="dcterms:W3CDTF">2018-01-29T16:37:07Z</dcterms:created>
  <dcterms:modified xsi:type="dcterms:W3CDTF">2018-02-09T07:15:41Z</dcterms:modified>
</cp:coreProperties>
</file>